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7" r:id="rId9"/>
    <p:sldId id="264" r:id="rId10"/>
    <p:sldId id="265" r:id="rId11"/>
    <p:sldId id="266" r:id="rId12"/>
    <p:sldId id="263" r:id="rId13"/>
    <p:sldId id="270" r:id="rId14"/>
    <p:sldId id="271" r:id="rId15"/>
    <p:sldId id="268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2"/>
    <p:restoredTop sz="94586"/>
  </p:normalViewPr>
  <p:slideViewPr>
    <p:cSldViewPr snapToGrid="0" snapToObjects="1">
      <p:cViewPr varScale="1">
        <p:scale>
          <a:sx n="128" d="100"/>
          <a:sy n="128" d="100"/>
        </p:scale>
        <p:origin x="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B0C93B-67DF-6E49-93FB-1338AD0CF480}" type="datetimeFigureOut">
              <a:rPr lang="en-US" smtClean="0"/>
              <a:t>9/16/19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23D394-FBDE-614D-AD4D-2E713EE06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036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6178B-65FE-E446-8EFB-1FC20EF58585}" type="datetime1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69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E8C0D-8F0C-0E40-8F89-EBAA2DCC0A51}" type="datetime1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95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DF037-8C9E-184A-9990-87944EE3EFC5}" type="datetime1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270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B8B44-B989-A14F-B4D3-E0924AAFAD21}" type="datetime1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9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02837-353C-944F-AB39-C8704F11AC38}" type="datetime1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725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602A-DA58-944B-89E9-7EB02FD84052}" type="datetime1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995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2B849-8F8E-7F4E-94DD-B7A7DADA5696}" type="datetime1">
              <a:rPr lang="en-US" smtClean="0"/>
              <a:t>9/16/19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17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7D345-EFA3-6242-965B-70807B48704D}" type="datetime1">
              <a:rPr lang="en-US" smtClean="0"/>
              <a:t>9/16/19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548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49644-E4DD-7648-A7A6-1B3F23F2DB33}" type="datetime1">
              <a:rPr lang="en-US" smtClean="0"/>
              <a:t>9/16/19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13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DEAA-90FD-9940-B062-1E76FCC67AC3}" type="datetime1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903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CF115-4131-2447-8A79-1A3C6984678B}" type="datetime1">
              <a:rPr lang="en-US" smtClean="0"/>
              <a:t>9/16/19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960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5CB7F-F96D-9B45-8020-8EBCB3219894}" type="datetime1">
              <a:rPr lang="en-US" smtClean="0"/>
              <a:t>9/16/19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Copyright 2019 Blair MacIntyre ((CC BY-NC-SA 4.0))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B950E-2F3B-E844-82C5-38863C9A8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51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glfundamentals.org/" TargetMode="External"/><Relationship Id="rId2" Type="http://schemas.openxmlformats.org/officeDocument/2006/relationships/hyperlink" Target="https://developer.mozilla.org/en-US/docs/Web/API/WebGL_API/By_example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stack.gl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API/WebGL_API/By_example/Hello_vertex_attributes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ebglfundamentals.org/webgl/lessons/webgl-how-it-works.html" TargetMode="External"/><Relationship Id="rId2" Type="http://schemas.openxmlformats.org/officeDocument/2006/relationships/hyperlink" Target="https://developer.mozilla.org/en-US/docs/Web/API/WebGL_API/Tutorial/Adding_2D_content_to_a_WebGL_contex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hronos.org/webgl/" TargetMode="External"/><Relationship Id="rId2" Type="http://schemas.openxmlformats.org/officeDocument/2006/relationships/hyperlink" Target="https://webgl2fundamentals.org/webgl/lessons/webgl1-to-webgl2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hronos.org/files/webgl20-reference-guide.pdf" TargetMode="External"/><Relationship Id="rId4" Type="http://schemas.openxmlformats.org/officeDocument/2006/relationships/hyperlink" Target="https://www.khronos.org/files/webgl/webgl-reference-card-1_0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API/WebGL_API/By_example/Hello_GLS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7 - WebGL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1800" dirty="0">
                <a:hlinkClick r:id="rId2"/>
              </a:rPr>
              <a:t>https://developer.mozilla.org/en-US/docs/Web/API/WebGL_API/Tutorial</a:t>
            </a:r>
          </a:p>
          <a:p>
            <a:r>
              <a:rPr lang="en-US" sz="1800" dirty="0">
                <a:hlinkClick r:id="rId2"/>
              </a:rPr>
              <a:t>https://developer.mozilla.org/en-US/docs/Web/API/WebGL_API/By_example/</a:t>
            </a:r>
            <a:endParaRPr lang="en-US" sz="1800" dirty="0"/>
          </a:p>
          <a:p>
            <a:r>
              <a:rPr lang="en-US" sz="1800" dirty="0">
                <a:hlinkClick r:id="rId3"/>
              </a:rPr>
              <a:t>https://webglfundamentals.org</a:t>
            </a:r>
            <a:endParaRPr lang="en-US" sz="1800" dirty="0"/>
          </a:p>
          <a:p>
            <a:r>
              <a:rPr lang="en-US" sz="1800" dirty="0">
                <a:hlinkClick r:id="rId4"/>
              </a:rPr>
              <a:t>http://stack.gl/</a:t>
            </a:r>
            <a:r>
              <a:rPr lang="en-US" sz="1800" dirty="0"/>
              <a:t> </a:t>
            </a:r>
          </a:p>
          <a:p>
            <a:r>
              <a:rPr lang="en-US" sz="1800" dirty="0"/>
              <a:t>https://</a:t>
            </a:r>
            <a:r>
              <a:rPr lang="en-US" sz="1800" dirty="0" err="1"/>
              <a:t>www.khronos.org</a:t>
            </a:r>
            <a:r>
              <a:rPr lang="en-US" sz="1800" dirty="0"/>
              <a:t>/files/</a:t>
            </a:r>
            <a:r>
              <a:rPr lang="en-US" sz="1800" dirty="0" err="1"/>
              <a:t>webgl</a:t>
            </a:r>
            <a:r>
              <a:rPr lang="en-US" sz="1800" dirty="0"/>
              <a:t>/webgl-reference-card-1_0.pdf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1207FB-C3CE-2047-B682-D5084E158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38927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0DCE9-6CCB-6E4B-9C91-BFA6CFEE6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307595" cy="5811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program = </a:t>
            </a:r>
            <a:r>
              <a:rPr lang="en-US" dirty="0" err="1"/>
              <a:t>gl.createProgram</a:t>
            </a:r>
            <a:r>
              <a:rPr lang="en-US" dirty="0"/>
              <a:t>(); </a:t>
            </a:r>
          </a:p>
          <a:p>
            <a:pPr marL="0" indent="0">
              <a:buNone/>
            </a:pPr>
            <a:r>
              <a:rPr lang="en-US" dirty="0" err="1"/>
              <a:t>gl.attachShader</a:t>
            </a:r>
            <a:r>
              <a:rPr lang="en-US" dirty="0"/>
              <a:t>(program, </a:t>
            </a:r>
            <a:r>
              <a:rPr lang="en-US" dirty="0" err="1"/>
              <a:t>vertexShader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 err="1"/>
              <a:t>gl.attachShader</a:t>
            </a:r>
            <a:r>
              <a:rPr lang="en-US" dirty="0"/>
              <a:t>(program, </a:t>
            </a:r>
            <a:r>
              <a:rPr lang="en-US" dirty="0" err="1"/>
              <a:t>fragmentShader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 err="1"/>
              <a:t>gl.linkProgram</a:t>
            </a:r>
            <a:r>
              <a:rPr lang="en-US" dirty="0"/>
              <a:t>(program);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gl.detachShader</a:t>
            </a:r>
            <a:r>
              <a:rPr lang="en-US" dirty="0"/>
              <a:t>(program, </a:t>
            </a:r>
            <a:r>
              <a:rPr lang="en-US" dirty="0" err="1"/>
              <a:t>vertexShader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 err="1"/>
              <a:t>gl.detachShader</a:t>
            </a:r>
            <a:r>
              <a:rPr lang="en-US" dirty="0"/>
              <a:t>(program, </a:t>
            </a:r>
            <a:r>
              <a:rPr lang="en-US" dirty="0" err="1"/>
              <a:t>fragmentShader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 err="1"/>
              <a:t>gl.deleteShader</a:t>
            </a:r>
            <a:r>
              <a:rPr lang="en-US" dirty="0"/>
              <a:t>(</a:t>
            </a:r>
            <a:r>
              <a:rPr lang="en-US" dirty="0" err="1"/>
              <a:t>vertexShader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 err="1"/>
              <a:t>gl.deleteShader</a:t>
            </a:r>
            <a:r>
              <a:rPr lang="en-US" dirty="0"/>
              <a:t>(</a:t>
            </a:r>
            <a:r>
              <a:rPr lang="en-US" dirty="0" err="1"/>
              <a:t>fragmentShader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/>
              <a:t>if (!</a:t>
            </a:r>
            <a:r>
              <a:rPr lang="en-US" dirty="0" err="1"/>
              <a:t>gl.getProgramParameter</a:t>
            </a:r>
            <a:r>
              <a:rPr lang="en-US" dirty="0"/>
              <a:t>(program, </a:t>
            </a:r>
            <a:r>
              <a:rPr lang="en-US" dirty="0" err="1"/>
              <a:t>gl.LINK_STATUS</a:t>
            </a:r>
            <a:r>
              <a:rPr lang="en-US" dirty="0"/>
              <a:t>)) { // error … }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33144-80B4-E44F-BA5C-64F977EA1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24496609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79DE5-C424-C84D-A709-164BB6F44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7930"/>
            <a:ext cx="10929730" cy="58390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gl.enableVertexAttribArray</a:t>
            </a:r>
            <a:r>
              <a:rPr lang="en-US" dirty="0"/>
              <a:t>(0); </a:t>
            </a:r>
          </a:p>
          <a:p>
            <a:pPr marL="0" indent="0">
              <a:buNone/>
            </a:pPr>
            <a:r>
              <a:rPr lang="en-US" dirty="0"/>
              <a:t>buffer = </a:t>
            </a:r>
            <a:r>
              <a:rPr lang="en-US" dirty="0" err="1"/>
              <a:t>gl.createBuffer</a:t>
            </a:r>
            <a:r>
              <a:rPr lang="en-US" dirty="0"/>
              <a:t>(); </a:t>
            </a:r>
          </a:p>
          <a:p>
            <a:pPr marL="0" indent="0">
              <a:buNone/>
            </a:pPr>
            <a:r>
              <a:rPr lang="en-US" dirty="0" err="1"/>
              <a:t>gl.bindBuffer</a:t>
            </a:r>
            <a:r>
              <a:rPr lang="en-US" dirty="0"/>
              <a:t>(</a:t>
            </a:r>
            <a:r>
              <a:rPr lang="en-US" dirty="0" err="1"/>
              <a:t>gl.ARRAY_BUFFER</a:t>
            </a:r>
            <a:r>
              <a:rPr lang="en-US" dirty="0"/>
              <a:t>, buffer);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void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gl.vertexAttribPointer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(index, size, type, normalized, stride, offset);</a:t>
            </a:r>
          </a:p>
          <a:p>
            <a:pPr marL="0" indent="0">
              <a:buNone/>
            </a:pPr>
            <a:r>
              <a:rPr lang="en-US" dirty="0" err="1"/>
              <a:t>gl.vertexAttribPointer</a:t>
            </a:r>
            <a:r>
              <a:rPr lang="en-US" dirty="0"/>
              <a:t>(0, 1, </a:t>
            </a:r>
            <a:r>
              <a:rPr lang="en-US" dirty="0" err="1"/>
              <a:t>gl.FLOAT</a:t>
            </a:r>
            <a:r>
              <a:rPr lang="en-US" dirty="0"/>
              <a:t>, false, 0, 0);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gl.useProgram</a:t>
            </a:r>
            <a:r>
              <a:rPr lang="en-US" dirty="0"/>
              <a:t>(program);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void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gl.drawArrays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(mode, first, count);</a:t>
            </a:r>
          </a:p>
          <a:p>
            <a:pPr marL="0" indent="0">
              <a:buNone/>
            </a:pPr>
            <a:r>
              <a:rPr lang="en-US" dirty="0" err="1"/>
              <a:t>gl.drawArrays</a:t>
            </a:r>
            <a:r>
              <a:rPr lang="en-US" dirty="0"/>
              <a:t>(</a:t>
            </a:r>
            <a:r>
              <a:rPr lang="en-US" dirty="0" err="1"/>
              <a:t>gl.POINTS</a:t>
            </a:r>
            <a:r>
              <a:rPr lang="en-US" dirty="0"/>
              <a:t>, 0, 1);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B01E3B-BE22-984F-8E18-4B908FCB5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3093920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D0A6B-D072-724E-9AC2-86557A2DB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more complex</a:t>
            </a:r>
            <a:br>
              <a:rPr lang="en-US" dirty="0"/>
            </a:br>
            <a:r>
              <a:rPr lang="en-US" sz="2000" dirty="0">
                <a:hlinkClick r:id="rId2"/>
              </a:rPr>
              <a:t>https://developer.mozilla.org/en-US/docs/Web/API/WebGL_API/By_example/Hello_vertex_attributes</a:t>
            </a:r>
            <a:r>
              <a:rPr lang="en-US" sz="2000" dirty="0"/>
              <a:t>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74FDF5-9D9E-E649-A5EF-14D9C7FFB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AB1143-C181-9D4F-BEC7-289BE68D27EC}"/>
              </a:ext>
            </a:extLst>
          </p:cNvPr>
          <p:cNvSpPr/>
          <p:nvPr/>
        </p:nvSpPr>
        <p:spPr>
          <a:xfrm>
            <a:off x="450574" y="2315359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&lt;script type="x-shader/x-vertex" id="vertex-shader"&gt; </a:t>
            </a:r>
          </a:p>
          <a:p>
            <a:r>
              <a:rPr lang="en-US" dirty="0"/>
              <a:t>#version 100 </a:t>
            </a:r>
          </a:p>
          <a:p>
            <a:r>
              <a:rPr lang="en-US" dirty="0"/>
              <a:t>precision </a:t>
            </a:r>
            <a:r>
              <a:rPr lang="en-US" dirty="0" err="1"/>
              <a:t>highp</a:t>
            </a:r>
            <a:r>
              <a:rPr lang="en-US" dirty="0"/>
              <a:t> float; </a:t>
            </a:r>
          </a:p>
          <a:p>
            <a:endParaRPr lang="en-US" dirty="0"/>
          </a:p>
          <a:p>
            <a:r>
              <a:rPr lang="en-US" dirty="0"/>
              <a:t>attribute float position; </a:t>
            </a:r>
          </a:p>
          <a:p>
            <a:endParaRPr lang="en-US" dirty="0"/>
          </a:p>
          <a:p>
            <a:r>
              <a:rPr lang="en-US" dirty="0"/>
              <a:t>void main() { </a:t>
            </a:r>
          </a:p>
          <a:p>
            <a:r>
              <a:rPr lang="en-US" dirty="0"/>
              <a:t>  </a:t>
            </a:r>
            <a:r>
              <a:rPr lang="en-US" dirty="0" err="1"/>
              <a:t>gl_Position</a:t>
            </a:r>
            <a:r>
              <a:rPr lang="en-US" dirty="0"/>
              <a:t> = vec4(position, 0.0, 0.0, 1.0); </a:t>
            </a:r>
          </a:p>
          <a:p>
            <a:r>
              <a:rPr lang="en-US" dirty="0"/>
              <a:t>  </a:t>
            </a:r>
            <a:r>
              <a:rPr lang="en-US" dirty="0" err="1"/>
              <a:t>gl_PointSize</a:t>
            </a:r>
            <a:r>
              <a:rPr lang="en-US" dirty="0"/>
              <a:t> = 64.0; </a:t>
            </a:r>
          </a:p>
          <a:p>
            <a:r>
              <a:rPr lang="en-US" dirty="0"/>
              <a:t>} </a:t>
            </a:r>
          </a:p>
          <a:p>
            <a:endParaRPr lang="en-US" dirty="0"/>
          </a:p>
          <a:p>
            <a:r>
              <a:rPr lang="en-US" dirty="0"/>
              <a:t>&lt;/script&gt;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FE4CF4-2C53-B047-B888-071284830863}"/>
              </a:ext>
            </a:extLst>
          </p:cNvPr>
          <p:cNvSpPr/>
          <p:nvPr/>
        </p:nvSpPr>
        <p:spPr>
          <a:xfrm>
            <a:off x="6397488" y="2315359"/>
            <a:ext cx="579451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&lt;script type="x-shader/x-fragment" id="fragment-shader"&gt;</a:t>
            </a:r>
          </a:p>
          <a:p>
            <a:r>
              <a:rPr lang="en-US" dirty="0"/>
              <a:t>#version 100 </a:t>
            </a:r>
          </a:p>
          <a:p>
            <a:r>
              <a:rPr lang="en-US" dirty="0"/>
              <a:t>precision </a:t>
            </a:r>
            <a:r>
              <a:rPr lang="en-US" dirty="0" err="1"/>
              <a:t>mediump</a:t>
            </a:r>
            <a:r>
              <a:rPr lang="en-US" dirty="0"/>
              <a:t> float; </a:t>
            </a:r>
          </a:p>
          <a:p>
            <a:endParaRPr lang="en-US" dirty="0"/>
          </a:p>
          <a:p>
            <a:r>
              <a:rPr lang="en-US" dirty="0"/>
              <a:t>void main() { </a:t>
            </a:r>
          </a:p>
          <a:p>
            <a:r>
              <a:rPr lang="en-US" dirty="0"/>
              <a:t>  </a:t>
            </a:r>
            <a:r>
              <a:rPr lang="en-US" dirty="0" err="1"/>
              <a:t>gl_FragColor</a:t>
            </a:r>
            <a:r>
              <a:rPr lang="en-US" dirty="0"/>
              <a:t> = vec4(0.18, 0.54, 0.34, 1.0); </a:t>
            </a:r>
          </a:p>
          <a:p>
            <a:r>
              <a:rPr lang="en-US" dirty="0"/>
              <a:t>} </a:t>
            </a:r>
          </a:p>
          <a:p>
            <a:endParaRPr lang="en-US" dirty="0"/>
          </a:p>
          <a:p>
            <a:r>
              <a:rPr lang="en-US" dirty="0"/>
              <a:t>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3826264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79DE5-C424-C84D-A709-164BB6F44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7930"/>
            <a:ext cx="10929730" cy="58390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gl.enableVertexAttribArray</a:t>
            </a:r>
            <a:r>
              <a:rPr lang="en-US" dirty="0"/>
              <a:t>(0); </a:t>
            </a:r>
          </a:p>
          <a:p>
            <a:pPr marL="0" indent="0">
              <a:buNone/>
            </a:pPr>
            <a:r>
              <a:rPr lang="en-US" dirty="0"/>
              <a:t>buffer = </a:t>
            </a:r>
            <a:r>
              <a:rPr lang="en-US" dirty="0" err="1"/>
              <a:t>gl.createBuffer</a:t>
            </a:r>
            <a:r>
              <a:rPr lang="en-US" dirty="0"/>
              <a:t>(); </a:t>
            </a:r>
          </a:p>
          <a:p>
            <a:pPr marL="0" indent="0">
              <a:buNone/>
            </a:pPr>
            <a:r>
              <a:rPr lang="en-US" dirty="0" err="1"/>
              <a:t>gl.bindBuffer</a:t>
            </a:r>
            <a:r>
              <a:rPr lang="en-US" dirty="0"/>
              <a:t>(</a:t>
            </a:r>
            <a:r>
              <a:rPr lang="en-US" dirty="0" err="1"/>
              <a:t>gl.ARRAY_BUFFER</a:t>
            </a:r>
            <a:r>
              <a:rPr lang="en-US" dirty="0"/>
              <a:t>, buffer);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void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gl.vertexAttribPointer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(index, size, type, normalized, stride, offset);</a:t>
            </a:r>
          </a:p>
          <a:p>
            <a:pPr marL="0" indent="0">
              <a:buNone/>
            </a:pPr>
            <a:r>
              <a:rPr lang="en-US" dirty="0" err="1"/>
              <a:t>gl.vertexAttribPointer</a:t>
            </a:r>
            <a:r>
              <a:rPr lang="en-US" dirty="0"/>
              <a:t>(0, 1, </a:t>
            </a:r>
            <a:r>
              <a:rPr lang="en-US" dirty="0" err="1"/>
              <a:t>gl.FLOAT</a:t>
            </a:r>
            <a:r>
              <a:rPr lang="en-US" dirty="0"/>
              <a:t>, false, 0, 0);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gl.useProgram</a:t>
            </a:r>
            <a:r>
              <a:rPr lang="en-US" dirty="0"/>
              <a:t>(program);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void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gl.drawArrays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(mode, first, count);</a:t>
            </a:r>
          </a:p>
          <a:p>
            <a:pPr marL="0" indent="0">
              <a:buNone/>
            </a:pPr>
            <a:r>
              <a:rPr lang="en-US" dirty="0" err="1"/>
              <a:t>gl.drawArrays</a:t>
            </a:r>
            <a:r>
              <a:rPr lang="en-US" dirty="0"/>
              <a:t>(</a:t>
            </a:r>
            <a:r>
              <a:rPr lang="en-US" dirty="0" err="1"/>
              <a:t>gl.POINTS</a:t>
            </a:r>
            <a:r>
              <a:rPr lang="en-US" dirty="0"/>
              <a:t>, 0, 1);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B01E3B-BE22-984F-8E18-4B908FCB5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23733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79DE5-C424-C84D-A709-164BB6F44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7930"/>
            <a:ext cx="11353800" cy="58390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gl.enableVertexAttribArray</a:t>
            </a:r>
            <a:r>
              <a:rPr lang="en-US" dirty="0"/>
              <a:t>(0); </a:t>
            </a:r>
          </a:p>
          <a:p>
            <a:pPr marL="0" indent="0">
              <a:buNone/>
            </a:pPr>
            <a:r>
              <a:rPr lang="en-US" dirty="0"/>
              <a:t>buffer = </a:t>
            </a:r>
            <a:r>
              <a:rPr lang="en-US" dirty="0" err="1"/>
              <a:t>gl.createBuffer</a:t>
            </a:r>
            <a:r>
              <a:rPr lang="en-US" dirty="0"/>
              <a:t>(); </a:t>
            </a:r>
          </a:p>
          <a:p>
            <a:pPr marL="0" indent="0">
              <a:buNone/>
            </a:pPr>
            <a:r>
              <a:rPr lang="en-US" dirty="0" err="1"/>
              <a:t>gl.bindBuffer</a:t>
            </a:r>
            <a:r>
              <a:rPr lang="en-US" dirty="0"/>
              <a:t>(</a:t>
            </a:r>
            <a:r>
              <a:rPr lang="en-US" dirty="0" err="1"/>
              <a:t>gl.ARRAY_BUFFER</a:t>
            </a:r>
            <a:r>
              <a:rPr lang="en-US" dirty="0"/>
              <a:t>, buffer); 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gl.bufferData</a:t>
            </a:r>
            <a:r>
              <a:rPr lang="en-US" dirty="0">
                <a:solidFill>
                  <a:srgbClr val="C00000"/>
                </a:solidFill>
              </a:rPr>
              <a:t>(</a:t>
            </a:r>
            <a:r>
              <a:rPr lang="en-US" dirty="0" err="1">
                <a:solidFill>
                  <a:srgbClr val="C00000"/>
                </a:solidFill>
              </a:rPr>
              <a:t>gl.ARRAY_BUFFER</a:t>
            </a:r>
            <a:r>
              <a:rPr lang="en-US" dirty="0">
                <a:solidFill>
                  <a:srgbClr val="C00000"/>
                </a:solidFill>
              </a:rPr>
              <a:t>, new Float32Array([0.0]), </a:t>
            </a:r>
            <a:r>
              <a:rPr lang="en-US" dirty="0" err="1">
                <a:solidFill>
                  <a:srgbClr val="C00000"/>
                </a:solidFill>
              </a:rPr>
              <a:t>gl.STATIC_DRAW</a:t>
            </a:r>
            <a:r>
              <a:rPr lang="en-US" dirty="0">
                <a:solidFill>
                  <a:srgbClr val="C00000"/>
                </a:solidFill>
              </a:rPr>
              <a:t>);</a:t>
            </a:r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void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gl.vertexAttribPointer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(index, size, type, normalized, stride, offset);</a:t>
            </a:r>
          </a:p>
          <a:p>
            <a:pPr marL="0" indent="0">
              <a:buNone/>
            </a:pPr>
            <a:r>
              <a:rPr lang="en-US" dirty="0" err="1"/>
              <a:t>gl.vertexAttribPointer</a:t>
            </a:r>
            <a:r>
              <a:rPr lang="en-US" dirty="0"/>
              <a:t>(0, 1, </a:t>
            </a:r>
            <a:r>
              <a:rPr lang="en-US" dirty="0" err="1"/>
              <a:t>gl.FLOAT</a:t>
            </a:r>
            <a:r>
              <a:rPr lang="en-US" dirty="0"/>
              <a:t>, false, 0, 0);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gl.useProgram</a:t>
            </a:r>
            <a:r>
              <a:rPr lang="en-US" dirty="0"/>
              <a:t>(program);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void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gl.drawArrays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(mode, first, count);</a:t>
            </a:r>
          </a:p>
          <a:p>
            <a:pPr marL="0" indent="0">
              <a:buNone/>
            </a:pPr>
            <a:r>
              <a:rPr lang="en-US" dirty="0" err="1"/>
              <a:t>gl.drawArrays</a:t>
            </a:r>
            <a:r>
              <a:rPr lang="en-US" dirty="0"/>
              <a:t>(</a:t>
            </a:r>
            <a:r>
              <a:rPr lang="en-US" dirty="0" err="1"/>
              <a:t>gl.POINTS</a:t>
            </a:r>
            <a:r>
              <a:rPr lang="en-US" dirty="0"/>
              <a:t>, 0, 1);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B01E3B-BE22-984F-8E18-4B908FCB5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911549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F3FC5-E16E-184C-8AC3-2E98BAF0B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Mouse Click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7C31B-FB45-3240-97E1-307FBFC58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var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clickXrelativToCanvas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evt.pageX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evt.target.offsetLeft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;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var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clickXinWebGLCoords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= 2.0 * </a:t>
            </a:r>
            <a:br>
              <a:rPr lang="en-US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		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clickXrelativToCanvas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gl.drawingBufferWidth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/2) / </a:t>
            </a:r>
            <a:br>
              <a:rPr lang="en-US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		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gl.drawingBufferWidth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; </a:t>
            </a:r>
          </a:p>
          <a:p>
            <a:pPr marL="0" indent="0">
              <a:buNone/>
            </a:pPr>
            <a:r>
              <a:rPr lang="en-US" dirty="0" err="1"/>
              <a:t>gl.bufferData</a:t>
            </a:r>
            <a:r>
              <a:rPr lang="en-US" dirty="0"/>
              <a:t>(</a:t>
            </a:r>
            <a:r>
              <a:rPr lang="en-US" dirty="0" err="1"/>
              <a:t>gl.ARRAY_BUFFER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		  new Float32Array([</a:t>
            </a:r>
            <a:r>
              <a:rPr lang="en-US" dirty="0" err="1"/>
              <a:t>clickXinWebGLCoords</a:t>
            </a:r>
            <a:r>
              <a:rPr lang="en-US" dirty="0"/>
              <a:t>]), </a:t>
            </a:r>
            <a:br>
              <a:rPr lang="en-US" dirty="0"/>
            </a:br>
            <a:r>
              <a:rPr lang="en-US" dirty="0"/>
              <a:t>		  </a:t>
            </a:r>
            <a:r>
              <a:rPr lang="en-US" dirty="0" err="1"/>
              <a:t>gl.STATIC_DRAW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 err="1"/>
              <a:t>gl.drawArrays</a:t>
            </a:r>
            <a:r>
              <a:rPr lang="en-US" dirty="0"/>
              <a:t>(</a:t>
            </a:r>
            <a:r>
              <a:rPr lang="en-US" dirty="0" err="1"/>
              <a:t>gl.POINTS</a:t>
            </a:r>
            <a:r>
              <a:rPr lang="en-US" dirty="0"/>
              <a:t>, 0, 1);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C385A9-5021-6A4A-B037-4230F01FA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2502965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F6A62-F814-1744-91DE-95F6AF14F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bit more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1F77D-DD4A-1841-9895-D725519DF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hlinkClick r:id="rId2"/>
              </a:rPr>
              <a:t>https://developer.mozilla.org/en-US/docs/Web/API/WebGL_API/Tutorial/Adding_2D_content_to_a_WebGL_context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hlinkClick r:id="rId3"/>
              </a:rPr>
              <a:t>https://webglfundamentals.org/webgl/lessons/webgl-how-it-works.html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9EE652-0E11-834F-8D52-DECC9BA46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4268100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1CA63-859D-3646-9BC3-C654A6C11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WebGL1 vs WebGL2 vs </a:t>
            </a:r>
            <a:r>
              <a:rPr lang="en-US" dirty="0" err="1"/>
              <a:t>WebGLNext</a:t>
            </a:r>
            <a:r>
              <a:rPr lang="en-US" dirty="0"/>
              <a:t> vs …</a:t>
            </a:r>
            <a:br>
              <a:rPr lang="en-US" dirty="0"/>
            </a:br>
            <a:r>
              <a:rPr lang="en-US" dirty="0"/>
              <a:t>GLSL versions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EB6AB-5D76-AB47-A662-B866A657E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WebGL1 </a:t>
            </a:r>
            <a:r>
              <a:rPr lang="en-US"/>
              <a:t>~= OpenGL ES2,  WebGL2 ~= OpenGL ES3</a:t>
            </a:r>
            <a:endParaRPr lang="en-US" dirty="0"/>
          </a:p>
          <a:p>
            <a:r>
              <a:rPr lang="en-US" dirty="0">
                <a:hlinkClick r:id="rId2"/>
              </a:rPr>
              <a:t>https://webgl2fundamentals.org/webgl/lessons/webgl1-to-webgl2.html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https://www.khronos.org/webgl/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https://www.khronos.org/files/webgl/webgl-reference-card-1_0.pdf</a:t>
            </a:r>
            <a:r>
              <a:rPr lang="en-US" dirty="0"/>
              <a:t> </a:t>
            </a:r>
          </a:p>
          <a:p>
            <a:r>
              <a:rPr lang="en-US" dirty="0">
                <a:hlinkClick r:id="rId5"/>
              </a:rPr>
              <a:t>https://www.khronos.org/files/webgl20-reference-guide.pdf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68F77C-CDEA-1A41-9D94-1F13648C9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98115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3FDB8-BA85-4F4C-BF33-0AF1CD557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WebGL: Rasterizing Primitives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327E6-CA4F-0541-867C-C2F702AE1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vs CSS3 3D Transforms:  positioning rectangles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35B62D-9102-F748-9EC1-FF02D515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3823014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9C16F-C140-0043-B414-03A497F60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Shaders in GLSL (GL Shader Language)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66FB7-067C-694E-B1D1-ED47164E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Vertex shader + fragment shader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1C566D-7CB8-B847-A100-AE3316B69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2266810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C109A-CC60-FF4F-A68A-5B84B7607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 through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8A557-2C78-4848-BA77-9DDBC3E41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hlinkClick r:id="rId2"/>
              </a:rPr>
              <a:t>https://developer.mozilla.org/en-US/docs/Web/API/WebGL_API/By_example/Hello_GLSL</a:t>
            </a:r>
            <a:r>
              <a:rPr lang="en-US" sz="2000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D046C5-4467-3948-B176-6B8651F6E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796270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2872B-8570-4343-81EA-A85DFE605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07691"/>
          </a:xfrm>
        </p:spPr>
        <p:txBody>
          <a:bodyPr/>
          <a:lstStyle/>
          <a:p>
            <a:r>
              <a:rPr lang="en-US" dirty="0"/>
              <a:t>function </a:t>
            </a:r>
            <a:r>
              <a:rPr lang="en-US" dirty="0" err="1"/>
              <a:t>getRenderingContext</a:t>
            </a:r>
            <a:r>
              <a:rPr lang="en-US" dirty="0"/>
              <a:t>()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97A8E-4811-314E-A95D-B7B1098DC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07690"/>
            <a:ext cx="10515600" cy="584158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  var canvas = </a:t>
            </a:r>
            <a:r>
              <a:rPr lang="en-US" sz="2400" dirty="0" err="1"/>
              <a:t>document.querySelector</a:t>
            </a:r>
            <a:r>
              <a:rPr lang="en-US" sz="2400" dirty="0"/>
              <a:t>("canvas");</a:t>
            </a:r>
          </a:p>
          <a:p>
            <a:pPr marL="0" indent="0">
              <a:buNone/>
            </a:pPr>
            <a:r>
              <a:rPr lang="en-US" sz="2400" dirty="0"/>
              <a:t>  </a:t>
            </a:r>
            <a:r>
              <a:rPr lang="en-US" sz="2400" dirty="0" err="1"/>
              <a:t>canvas.width</a:t>
            </a:r>
            <a:r>
              <a:rPr lang="en-US" sz="2400" dirty="0"/>
              <a:t> = </a:t>
            </a:r>
            <a:r>
              <a:rPr lang="en-US" sz="2400" dirty="0" err="1"/>
              <a:t>canvas.clientWidth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  </a:t>
            </a:r>
            <a:r>
              <a:rPr lang="en-US" sz="2400" dirty="0" err="1"/>
              <a:t>canvas.height</a:t>
            </a:r>
            <a:r>
              <a:rPr lang="en-US" sz="2400" dirty="0"/>
              <a:t> = </a:t>
            </a:r>
            <a:r>
              <a:rPr lang="en-US" sz="2400" dirty="0" err="1"/>
              <a:t>canvas.clientHeight</a:t>
            </a:r>
            <a:r>
              <a:rPr lang="en-US" sz="2400" dirty="0"/>
              <a:t>;</a:t>
            </a:r>
          </a:p>
          <a:p>
            <a:pPr marL="0" indent="0">
              <a:buNone/>
            </a:pPr>
            <a:r>
              <a:rPr lang="en-US" sz="2400" dirty="0"/>
              <a:t>  var </a:t>
            </a:r>
            <a:r>
              <a:rPr lang="en-US" sz="2400" dirty="0" err="1"/>
              <a:t>gl</a:t>
            </a:r>
            <a:r>
              <a:rPr lang="en-US" sz="2400" dirty="0"/>
              <a:t> = </a:t>
            </a:r>
            <a:r>
              <a:rPr lang="en-US" sz="2400" dirty="0" err="1"/>
              <a:t>canvas.getContext</a:t>
            </a:r>
            <a:r>
              <a:rPr lang="en-US" sz="2400" dirty="0"/>
              <a:t>("</a:t>
            </a:r>
            <a:r>
              <a:rPr lang="en-US" sz="2400" dirty="0" err="1"/>
              <a:t>webgl</a:t>
            </a:r>
            <a:r>
              <a:rPr lang="en-US" sz="2400" dirty="0"/>
              <a:t>") || </a:t>
            </a:r>
            <a:r>
              <a:rPr lang="en-US" sz="2400" dirty="0" err="1"/>
              <a:t>canvas.getContext</a:t>
            </a:r>
            <a:r>
              <a:rPr lang="en-US" sz="2400" dirty="0"/>
              <a:t>("experimental-</a:t>
            </a:r>
            <a:r>
              <a:rPr lang="en-US" sz="2400" dirty="0" err="1"/>
              <a:t>webgl</a:t>
            </a:r>
            <a:r>
              <a:rPr lang="en-US" sz="2400" dirty="0"/>
              <a:t>");</a:t>
            </a:r>
          </a:p>
          <a:p>
            <a:pPr marL="0" indent="0">
              <a:buNone/>
            </a:pPr>
            <a:r>
              <a:rPr lang="en-US" sz="2400" dirty="0"/>
              <a:t>  if (!</a:t>
            </a:r>
            <a:r>
              <a:rPr lang="en-US" sz="2400" dirty="0" err="1"/>
              <a:t>gl</a:t>
            </a:r>
            <a:r>
              <a:rPr lang="en-US" sz="2400" dirty="0"/>
              <a:t>) {</a:t>
            </a:r>
          </a:p>
          <a:p>
            <a:pPr marL="0" indent="0">
              <a:buNone/>
            </a:pPr>
            <a:r>
              <a:rPr lang="en-US" sz="2400" dirty="0"/>
              <a:t>    var paragraph = </a:t>
            </a:r>
            <a:r>
              <a:rPr lang="en-US" sz="2400" dirty="0" err="1"/>
              <a:t>document.querySelector</a:t>
            </a:r>
            <a:r>
              <a:rPr lang="en-US" sz="2400" dirty="0"/>
              <a:t>("p");</a:t>
            </a:r>
          </a:p>
          <a:p>
            <a:pPr marL="0" indent="0">
              <a:buNone/>
            </a:pPr>
            <a:r>
              <a:rPr lang="en-US" sz="2400" dirty="0"/>
              <a:t>    </a:t>
            </a:r>
            <a:r>
              <a:rPr lang="en-US" sz="2400" dirty="0" err="1"/>
              <a:t>paragraph.innerHTML</a:t>
            </a:r>
            <a:r>
              <a:rPr lang="en-US" sz="2400" dirty="0"/>
              <a:t> = "Failed to get WebGL context.";</a:t>
            </a:r>
          </a:p>
          <a:p>
            <a:pPr marL="0" indent="0">
              <a:buNone/>
            </a:pPr>
            <a:r>
              <a:rPr lang="en-US" sz="2400" dirty="0"/>
              <a:t>    return null;</a:t>
            </a:r>
          </a:p>
          <a:p>
            <a:pPr marL="0" indent="0">
              <a:buNone/>
            </a:pPr>
            <a:r>
              <a:rPr lang="en-US" sz="2400" dirty="0"/>
              <a:t>  }</a:t>
            </a:r>
          </a:p>
          <a:p>
            <a:pPr marL="0" indent="0">
              <a:buNone/>
            </a:pPr>
            <a:r>
              <a:rPr lang="en-US" sz="2400" dirty="0"/>
              <a:t>  </a:t>
            </a:r>
            <a:r>
              <a:rPr lang="en-US" sz="2400" dirty="0" err="1"/>
              <a:t>gl.viewport</a:t>
            </a:r>
            <a:r>
              <a:rPr lang="en-US" sz="2400" dirty="0"/>
              <a:t>(0, 0, </a:t>
            </a:r>
            <a:r>
              <a:rPr lang="en-US" sz="2400" dirty="0" err="1"/>
              <a:t>gl.drawingBufferWidth</a:t>
            </a:r>
            <a:r>
              <a:rPr lang="en-US" sz="2400" dirty="0"/>
              <a:t>, </a:t>
            </a:r>
            <a:r>
              <a:rPr lang="en-US" sz="2400" dirty="0" err="1"/>
              <a:t>gl.drawingBufferHeight</a:t>
            </a:r>
            <a:r>
              <a:rPr lang="en-US" sz="2400" dirty="0"/>
              <a:t>);</a:t>
            </a:r>
          </a:p>
          <a:p>
            <a:pPr marL="0" indent="0">
              <a:buNone/>
            </a:pPr>
            <a:r>
              <a:rPr lang="en-US" sz="2400" dirty="0"/>
              <a:t>  </a:t>
            </a:r>
            <a:r>
              <a:rPr lang="en-US" sz="2400" dirty="0" err="1"/>
              <a:t>gl.clearColor</a:t>
            </a:r>
            <a:r>
              <a:rPr lang="en-US" sz="2400" dirty="0"/>
              <a:t>(0.0, 0.0, 0.0, 1.0);</a:t>
            </a:r>
          </a:p>
          <a:p>
            <a:pPr marL="0" indent="0">
              <a:buNone/>
            </a:pPr>
            <a:r>
              <a:rPr lang="en-US" sz="2400" dirty="0"/>
              <a:t>  </a:t>
            </a:r>
            <a:r>
              <a:rPr lang="en-US" sz="2400" dirty="0" err="1"/>
              <a:t>gl.clear</a:t>
            </a:r>
            <a:r>
              <a:rPr lang="en-US" sz="2400" dirty="0"/>
              <a:t>(</a:t>
            </a:r>
            <a:r>
              <a:rPr lang="en-US" sz="2400" dirty="0" err="1"/>
              <a:t>gl.COLOR_BUFFER_BIT</a:t>
            </a:r>
            <a:r>
              <a:rPr lang="en-US" sz="2400" dirty="0"/>
              <a:t>);</a:t>
            </a:r>
          </a:p>
          <a:p>
            <a:pPr marL="0" indent="0">
              <a:buNone/>
            </a:pPr>
            <a:r>
              <a:rPr lang="en-US" sz="2400" dirty="0"/>
              <a:t>  return </a:t>
            </a:r>
            <a:r>
              <a:rPr lang="en-US" sz="2400" dirty="0" err="1"/>
              <a:t>gl</a:t>
            </a:r>
            <a:r>
              <a:rPr lang="en-US" sz="2400" dirty="0"/>
              <a:t>;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87B05F-531A-C045-9492-6B19B11EB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4288201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6D191-B356-7540-A20C-A6AD6B374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Shaders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50D588-BC49-6F41-829A-1EFEA57A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73A116-CD0E-854B-A370-7D870601B095}"/>
              </a:ext>
            </a:extLst>
          </p:cNvPr>
          <p:cNvSpPr/>
          <p:nvPr/>
        </p:nvSpPr>
        <p:spPr>
          <a:xfrm>
            <a:off x="722243" y="1646238"/>
            <a:ext cx="614569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&lt;script type="x-shader/x-vertex" id="vertex-shader"&gt; </a:t>
            </a:r>
          </a:p>
          <a:p>
            <a:r>
              <a:rPr lang="en-US" dirty="0"/>
              <a:t>#version 100 </a:t>
            </a:r>
          </a:p>
          <a:p>
            <a:endParaRPr lang="en-US" dirty="0"/>
          </a:p>
          <a:p>
            <a:r>
              <a:rPr lang="en-US" dirty="0"/>
              <a:t>void main() { </a:t>
            </a:r>
          </a:p>
          <a:p>
            <a:r>
              <a:rPr lang="en-US" dirty="0"/>
              <a:t>    </a:t>
            </a:r>
            <a:r>
              <a:rPr lang="en-US" dirty="0" err="1"/>
              <a:t>gl_Position</a:t>
            </a:r>
            <a:r>
              <a:rPr lang="en-US" dirty="0"/>
              <a:t> = vec4(0.0, 0.0, 0.0, 1.0); </a:t>
            </a:r>
          </a:p>
          <a:p>
            <a:r>
              <a:rPr lang="en-US" dirty="0"/>
              <a:t>    </a:t>
            </a:r>
            <a:r>
              <a:rPr lang="en-US" dirty="0" err="1"/>
              <a:t>gl_PointSize</a:t>
            </a:r>
            <a:r>
              <a:rPr lang="en-US" dirty="0"/>
              <a:t> = 64.0; 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&lt;/script&gt;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BDBC88-7D10-2D4E-A2DA-C6AEDF411AE4}"/>
              </a:ext>
            </a:extLst>
          </p:cNvPr>
          <p:cNvSpPr/>
          <p:nvPr/>
        </p:nvSpPr>
        <p:spPr>
          <a:xfrm>
            <a:off x="6096000" y="1646237"/>
            <a:ext cx="6096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&lt;script type="x-shader/x-fragment" id="fragment-shader"&gt;</a:t>
            </a:r>
          </a:p>
          <a:p>
            <a:r>
              <a:rPr lang="en-US" dirty="0"/>
              <a:t>#version 100 </a:t>
            </a:r>
          </a:p>
          <a:p>
            <a:endParaRPr lang="en-US" dirty="0"/>
          </a:p>
          <a:p>
            <a:r>
              <a:rPr lang="en-US" dirty="0"/>
              <a:t>void main() { </a:t>
            </a:r>
          </a:p>
          <a:p>
            <a:r>
              <a:rPr lang="en-US" dirty="0"/>
              <a:t>   </a:t>
            </a:r>
            <a:r>
              <a:rPr lang="en-US" dirty="0" err="1"/>
              <a:t>gl_FragColor</a:t>
            </a:r>
            <a:r>
              <a:rPr lang="en-US" dirty="0"/>
              <a:t> = vec4(0.18, 0.54, 0.34, 1.0); </a:t>
            </a:r>
          </a:p>
          <a:p>
            <a:r>
              <a:rPr lang="en-US" dirty="0"/>
              <a:t>} </a:t>
            </a:r>
          </a:p>
          <a:p>
            <a:endParaRPr lang="en-US" dirty="0"/>
          </a:p>
          <a:p>
            <a:r>
              <a:rPr lang="en-US" dirty="0"/>
              <a:t>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83470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0586F-6444-9046-912D-57965E38C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AF0FB-930D-D54E-8FEF-B3F0124BA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D45F8F-8497-2843-B403-F0A4F750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CB3964-C70B-EA44-822F-7858C272E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" y="95250"/>
            <a:ext cx="113919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845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8B347-1DED-A444-94E3-8A205E519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295238" cy="5811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var source = </a:t>
            </a:r>
            <a:r>
              <a:rPr lang="en-US" dirty="0" err="1"/>
              <a:t>document.querySelector</a:t>
            </a:r>
            <a:r>
              <a:rPr lang="en-US" dirty="0"/>
              <a:t>("#vertex-shader").</a:t>
            </a:r>
            <a:r>
              <a:rPr lang="en-US" dirty="0" err="1"/>
              <a:t>innerHTML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var </a:t>
            </a:r>
            <a:r>
              <a:rPr lang="en-US" dirty="0" err="1"/>
              <a:t>vertexShader</a:t>
            </a:r>
            <a:r>
              <a:rPr lang="en-US" dirty="0"/>
              <a:t> = </a:t>
            </a:r>
            <a:r>
              <a:rPr lang="en-US" dirty="0" err="1"/>
              <a:t>gl.createShader</a:t>
            </a:r>
            <a:r>
              <a:rPr lang="en-US" dirty="0"/>
              <a:t>(</a:t>
            </a:r>
            <a:r>
              <a:rPr lang="en-US" dirty="0" err="1"/>
              <a:t>gl.VERTEX_SHADER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 err="1"/>
              <a:t>gl.shaderSource</a:t>
            </a:r>
            <a:r>
              <a:rPr lang="en-US" dirty="0"/>
              <a:t>(</a:t>
            </a:r>
            <a:r>
              <a:rPr lang="en-US" dirty="0" err="1"/>
              <a:t>vertexShader,source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 err="1"/>
              <a:t>gl.compileShader</a:t>
            </a:r>
            <a:r>
              <a:rPr lang="en-US" dirty="0"/>
              <a:t>(</a:t>
            </a:r>
            <a:r>
              <a:rPr lang="en-US" dirty="0" err="1"/>
              <a:t>vertexShader</a:t>
            </a:r>
            <a:r>
              <a:rPr lang="en-US" dirty="0"/>
              <a:t>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source = </a:t>
            </a:r>
            <a:r>
              <a:rPr lang="en-US" dirty="0" err="1"/>
              <a:t>document.querySelector</a:t>
            </a:r>
            <a:r>
              <a:rPr lang="en-US" dirty="0"/>
              <a:t>("#fragment-shader").</a:t>
            </a:r>
            <a:r>
              <a:rPr lang="en-US" dirty="0" err="1"/>
              <a:t>innerHTML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var </a:t>
            </a:r>
            <a:r>
              <a:rPr lang="en-US" dirty="0" err="1"/>
              <a:t>fragmentShader</a:t>
            </a:r>
            <a:r>
              <a:rPr lang="en-US" dirty="0"/>
              <a:t> = </a:t>
            </a:r>
            <a:r>
              <a:rPr lang="en-US" dirty="0" err="1"/>
              <a:t>gl.createShader</a:t>
            </a:r>
            <a:r>
              <a:rPr lang="en-US" dirty="0"/>
              <a:t>(</a:t>
            </a:r>
            <a:r>
              <a:rPr lang="en-US" dirty="0" err="1"/>
              <a:t>gl.FRAGMENT_SHADER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 err="1"/>
              <a:t>gl.shaderSource</a:t>
            </a:r>
            <a:r>
              <a:rPr lang="en-US" dirty="0"/>
              <a:t>(</a:t>
            </a:r>
            <a:r>
              <a:rPr lang="en-US" dirty="0" err="1"/>
              <a:t>fragmentShader,source</a:t>
            </a:r>
            <a:r>
              <a:rPr lang="en-US" dirty="0"/>
              <a:t>); </a:t>
            </a:r>
          </a:p>
          <a:p>
            <a:pPr marL="0" indent="0">
              <a:buNone/>
            </a:pPr>
            <a:r>
              <a:rPr lang="en-US" dirty="0" err="1"/>
              <a:t>gl.compileShader</a:t>
            </a:r>
            <a:r>
              <a:rPr lang="en-US" dirty="0"/>
              <a:t>(</a:t>
            </a:r>
            <a:r>
              <a:rPr lang="en-US" dirty="0" err="1"/>
              <a:t>fragmentShader</a:t>
            </a:r>
            <a:r>
              <a:rPr lang="en-US" dirty="0"/>
              <a:t>);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568E6B-AC55-D249-8649-797E30CFB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 Blair MacIntyre ((CC BY-NC-SA 4.0))</a:t>
            </a:r>
          </a:p>
        </p:txBody>
      </p:sp>
    </p:spTree>
    <p:extLst>
      <p:ext uri="{BB962C8B-B14F-4D97-AF65-F5344CB8AC3E}">
        <p14:creationId xmlns:p14="http://schemas.microsoft.com/office/powerpoint/2010/main" val="2335693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947</TotalTime>
  <Words>1159</Words>
  <Application>Microsoft Macintosh PowerPoint</Application>
  <PresentationFormat>Widescreen</PresentationFormat>
  <Paragraphs>151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7 - WebGL</vt:lpstr>
      <vt:lpstr>WebGL1 vs WebGL2 vs WebGLNext vs … GLSL versions …</vt:lpstr>
      <vt:lpstr>WebGL: Rasterizing Primitives</vt:lpstr>
      <vt:lpstr>Shaders in GLSL (GL Shader Language)</vt:lpstr>
      <vt:lpstr>Walk through example</vt:lpstr>
      <vt:lpstr>function getRenderingContext() </vt:lpstr>
      <vt:lpstr>Shaders</vt:lpstr>
      <vt:lpstr>PowerPoint Presentation</vt:lpstr>
      <vt:lpstr>PowerPoint Presentation</vt:lpstr>
      <vt:lpstr>PowerPoint Presentation</vt:lpstr>
      <vt:lpstr>PowerPoint Presentation</vt:lpstr>
      <vt:lpstr>Bit more complex https://developer.mozilla.org/en-US/docs/Web/API/WebGL_API/By_example/Hello_vertex_attributes </vt:lpstr>
      <vt:lpstr>PowerPoint Presentation</vt:lpstr>
      <vt:lpstr>PowerPoint Presentation</vt:lpstr>
      <vt:lpstr>On Mouse Click …</vt:lpstr>
      <vt:lpstr>A bit more 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Blair MacIntyre</dc:creator>
  <cp:lastModifiedBy>Blair MacIntyre</cp:lastModifiedBy>
  <cp:revision>24</cp:revision>
  <dcterms:created xsi:type="dcterms:W3CDTF">2015-08-23T16:43:12Z</dcterms:created>
  <dcterms:modified xsi:type="dcterms:W3CDTF">2019-09-17T12:45:37Z</dcterms:modified>
</cp:coreProperties>
</file>

<file path=docProps/thumbnail.jpeg>
</file>